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3"/>
  </p:notesMasterIdLst>
  <p:handoutMasterIdLst>
    <p:handoutMasterId r:id="rId14"/>
  </p:handoutMasterIdLst>
  <p:sldIdLst>
    <p:sldId id="263" r:id="rId2"/>
    <p:sldId id="258" r:id="rId3"/>
    <p:sldId id="264" r:id="rId4"/>
    <p:sldId id="274" r:id="rId5"/>
    <p:sldId id="275" r:id="rId6"/>
    <p:sldId id="276" r:id="rId7"/>
    <p:sldId id="273" r:id="rId8"/>
    <p:sldId id="266" r:id="rId9"/>
    <p:sldId id="269" r:id="rId10"/>
    <p:sldId id="270" r:id="rId11"/>
    <p:sldId id="271" r:id="rId12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99CC"/>
    <a:srgbClr val="114690"/>
    <a:srgbClr val="13468F"/>
    <a:srgbClr val="144489"/>
    <a:srgbClr val="134183"/>
    <a:srgbClr val="143078"/>
    <a:srgbClr val="182678"/>
    <a:srgbClr val="25457D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4"/>
    <p:restoredTop sz="94637"/>
  </p:normalViewPr>
  <p:slideViewPr>
    <p:cSldViewPr snapToGrid="0" snapToObjects="1">
      <p:cViewPr>
        <p:scale>
          <a:sx n="125" d="100"/>
          <a:sy n="125" d="100"/>
        </p:scale>
        <p:origin x="90" y="-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E2A93-9541-4959-A8DC-914DE3EF62C0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94082-AD6C-44F8-95D9-0067069371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08A24-3908-FD4C-A1B5-D241FD2225EA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0BDCF-F4C7-6443-9135-F711457E3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66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7E16-BF9B-4389-8587-FF2D3AA9BEBF}" type="datetime1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95300" y="687233"/>
            <a:ext cx="8915400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2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4FBB-349F-4229-8E11-9C60E7CDEC3D}" type="datetime1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0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0A4D1-F586-44E3-9829-4BFBF6B66578}" type="datetime1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ZoneTexte 9"/>
          <p:cNvSpPr txBox="1"/>
          <p:nvPr userDrawn="1"/>
        </p:nvSpPr>
        <p:spPr>
          <a:xfrm>
            <a:off x="1620298" y="-34029"/>
            <a:ext cx="47243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Imaging Research Laboratory</a:t>
            </a:r>
            <a:endParaRPr lang="fr-FR"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1608516" y="16260"/>
            <a:ext cx="0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9"/>
          <p:cNvSpPr txBox="1"/>
          <p:nvPr userDrawn="1"/>
        </p:nvSpPr>
        <p:spPr>
          <a:xfrm>
            <a:off x="1620298" y="-34029"/>
            <a:ext cx="35910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Medical Imaging Research Laboratory</a:t>
            </a:r>
            <a:endParaRPr lang="fr-FR" sz="2100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20" name="ZoneTexte 9"/>
          <p:cNvSpPr txBox="1"/>
          <p:nvPr userDrawn="1"/>
        </p:nvSpPr>
        <p:spPr>
          <a:xfrm>
            <a:off x="1619612" y="258218"/>
            <a:ext cx="254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www.creatis.insa-lyon.fr</a:t>
            </a:r>
            <a:endParaRPr lang="fr-FR" sz="1400" i="1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3" name="Image 6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720"/>
            <a:ext cx="1484085" cy="32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89" y="1"/>
            <a:ext cx="1137111" cy="5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tiff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CN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93" y="6120143"/>
            <a:ext cx="577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0" descr="inserm + 8Institu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10" y="6253493"/>
            <a:ext cx="131822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585" y="6108710"/>
            <a:ext cx="1108717" cy="695934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967" y="6093487"/>
            <a:ext cx="1673033" cy="76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88" y="6146842"/>
            <a:ext cx="1058449" cy="657802"/>
          </a:xfrm>
          <a:prstGeom prst="rect">
            <a:avLst/>
          </a:prstGeom>
        </p:spPr>
      </p:pic>
      <p:pic>
        <p:nvPicPr>
          <p:cNvPr id="23" name="Image 11" descr="logo_Lyon1partiel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72" y="6090035"/>
            <a:ext cx="790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0" y="6217745"/>
            <a:ext cx="2093228" cy="57734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6076" y="5304488"/>
            <a:ext cx="9153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aseline="30000" dirty="0"/>
              <a:t> </a:t>
            </a:r>
            <a:endParaRPr lang="fr-FR" dirty="0"/>
          </a:p>
          <a:p>
            <a:r>
              <a:rPr lang="fr-FR" baseline="30000" dirty="0" smtClean="0"/>
              <a:t>1</a:t>
            </a:r>
            <a:r>
              <a:rPr lang="fr-FR" dirty="0" smtClean="0"/>
              <a:t>CREATIS</a:t>
            </a:r>
            <a:r>
              <a:rPr lang="fr-FR" dirty="0"/>
              <a:t>; CNRS (UMR 5220); INSERM (</a:t>
            </a:r>
            <a:r>
              <a:rPr lang="fr-FR" dirty="0" smtClean="0"/>
              <a:t>U1206); </a:t>
            </a:r>
            <a:r>
              <a:rPr lang="fr-FR" dirty="0"/>
              <a:t>INSA Lyon; Université de Lyon, France, </a:t>
            </a:r>
            <a:endParaRPr lang="fr-FR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359552" y="953055"/>
            <a:ext cx="9186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Présentation </a:t>
            </a:r>
            <a:br>
              <a:rPr lang="fr-FR" sz="3200" dirty="0" smtClean="0"/>
            </a:br>
            <a:r>
              <a:rPr lang="fr-FR" sz="3200" dirty="0" smtClean="0"/>
              <a:t>Projet </a:t>
            </a:r>
            <a:r>
              <a:rPr lang="fr-FR" sz="3200" dirty="0" smtClean="0"/>
              <a:t>Ingénierie</a:t>
            </a:r>
            <a:endParaRPr lang="fr-FR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858293" y="3452281"/>
            <a:ext cx="226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Arthur GAUTHERON </a:t>
            </a:r>
            <a:r>
              <a:rPr lang="fr-FR" baseline="30000" dirty="0"/>
              <a:t>1</a:t>
            </a:r>
            <a:endParaRPr lang="fr-FR" dirty="0"/>
          </a:p>
          <a:p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293524" y="3088215"/>
            <a:ext cx="73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Etudiantes : </a:t>
            </a:r>
            <a:r>
              <a:rPr lang="en-US" dirty="0" smtClean="0"/>
              <a:t>Laila </a:t>
            </a:r>
            <a:r>
              <a:rPr lang="en-US" dirty="0"/>
              <a:t>MOUDOU, Milly-</a:t>
            </a:r>
            <a:r>
              <a:rPr lang="en-US" dirty="0" err="1"/>
              <a:t>Rivière</a:t>
            </a:r>
            <a:r>
              <a:rPr lang="en-US" dirty="0"/>
              <a:t> </a:t>
            </a:r>
            <a:r>
              <a:rPr lang="en-US" dirty="0" smtClean="0"/>
              <a:t>AYINKAMIYE, Claudine DOUREY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772920" y="4865548"/>
            <a:ext cx="2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26/10/2022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14052" y="538793"/>
            <a:ext cx="484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Calendrier</a:t>
            </a:r>
            <a:endParaRPr lang="fr-FR" sz="32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89391" r="70527"/>
          <a:stretch/>
        </p:blipFill>
        <p:spPr>
          <a:xfrm>
            <a:off x="145000" y="3459506"/>
            <a:ext cx="1695852" cy="685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b="11770"/>
          <a:stretch/>
        </p:blipFill>
        <p:spPr>
          <a:xfrm>
            <a:off x="2050146" y="1041037"/>
            <a:ext cx="6862079" cy="5816963"/>
          </a:xfrm>
          <a:prstGeom prst="rect">
            <a:avLst/>
          </a:prstGeom>
        </p:spPr>
      </p:pic>
      <p:sp>
        <p:nvSpPr>
          <p:cNvPr id="5" name="Légende encadrée 2 4"/>
          <p:cNvSpPr/>
          <p:nvPr/>
        </p:nvSpPr>
        <p:spPr>
          <a:xfrm flipH="1">
            <a:off x="95202" y="1434287"/>
            <a:ext cx="1358735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750"/>
              <a:gd name="adj6" fmla="val -41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27/10/2022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14052" y="972068"/>
            <a:ext cx="484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Evaluation</a:t>
            </a:r>
            <a:endParaRPr lang="fr-FR" sz="32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14052" y="1803400"/>
            <a:ext cx="92710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Le projet </a:t>
            </a:r>
            <a:r>
              <a:rPr lang="fr-FR" dirty="0" smtClean="0"/>
              <a:t>est </a:t>
            </a:r>
            <a:r>
              <a:rPr lang="fr-FR" dirty="0"/>
              <a:t>évalué sur </a:t>
            </a:r>
            <a:r>
              <a:rPr lang="fr-FR" b="1" dirty="0"/>
              <a:t>2 ECTS </a:t>
            </a:r>
            <a:r>
              <a:rPr lang="fr-FR" dirty="0"/>
              <a:t>et doit correspondre à environ </a:t>
            </a:r>
            <a:r>
              <a:rPr lang="fr-FR" b="1" dirty="0"/>
              <a:t>64 heures de travail personnel.</a:t>
            </a:r>
            <a:r>
              <a:rPr lang="fr-FR" dirty="0"/>
              <a:t> </a:t>
            </a:r>
            <a:endParaRPr lang="fr-FR" dirty="0" smtClean="0"/>
          </a:p>
          <a:p>
            <a:pPr>
              <a:lnSpc>
                <a:spcPct val="250000"/>
              </a:lnSpc>
            </a:pPr>
            <a:r>
              <a:rPr lang="fr-FR" dirty="0" smtClean="0"/>
              <a:t>L’évaluation </a:t>
            </a:r>
            <a:r>
              <a:rPr lang="fr-FR" dirty="0"/>
              <a:t>tient compte des éléments suivants : </a:t>
            </a:r>
            <a:endParaRPr lang="fr-FR" dirty="0" smtClean="0"/>
          </a:p>
          <a:p>
            <a:pPr>
              <a:lnSpc>
                <a:spcPct val="250000"/>
              </a:lnSpc>
            </a:pPr>
            <a:endParaRPr lang="fr-F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fr-FR" dirty="0" smtClean="0"/>
              <a:t>respect </a:t>
            </a:r>
            <a:r>
              <a:rPr lang="fr-FR" dirty="0"/>
              <a:t>des recommandations en termes de calendrier et </a:t>
            </a:r>
            <a:r>
              <a:rPr lang="fr-FR" dirty="0" smtClean="0"/>
              <a:t>rendus;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fr-FR" dirty="0" smtClean="0"/>
              <a:t>qualité </a:t>
            </a:r>
            <a:r>
              <a:rPr lang="fr-FR" dirty="0"/>
              <a:t>des documents fournis et des présentations orales et écrites ; </a:t>
            </a:r>
            <a:endParaRPr lang="fr-FR" dirty="0" smtClean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fr-FR" dirty="0" smtClean="0"/>
              <a:t>qualité</a:t>
            </a:r>
            <a:r>
              <a:rPr lang="fr-FR" dirty="0"/>
              <a:t>, pertinence, et approfondissement des études scientifiques et techniques menées. </a:t>
            </a:r>
          </a:p>
        </p:txBody>
      </p:sp>
    </p:spTree>
    <p:extLst>
      <p:ext uri="{BB962C8B-B14F-4D97-AF65-F5344CB8AC3E}">
        <p14:creationId xmlns:p14="http://schemas.microsoft.com/office/powerpoint/2010/main" val="32141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0744" y="2510063"/>
            <a:ext cx="831812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75" indent="-371475">
              <a:buFont typeface="+mj-lt"/>
              <a:buAutoNum type="arabicPeriod"/>
            </a:pPr>
            <a:r>
              <a:rPr lang="en-US" sz="1950" dirty="0" err="1" smtClean="0"/>
              <a:t>Contexte</a:t>
            </a:r>
            <a:endParaRPr lang="en-US" sz="1950" dirty="0" smtClean="0"/>
          </a:p>
          <a:p>
            <a:pPr marL="371475" indent="-371475">
              <a:buFont typeface="+mj-lt"/>
              <a:buAutoNum type="arabicPeriod"/>
            </a:pPr>
            <a:endParaRPr lang="en-US" sz="1950" dirty="0"/>
          </a:p>
          <a:p>
            <a:pPr marL="371475" indent="-371475">
              <a:buFont typeface="+mj-lt"/>
              <a:buAutoNum type="arabicPeriod"/>
            </a:pPr>
            <a:r>
              <a:rPr lang="en-US" sz="1950" dirty="0" err="1" smtClean="0"/>
              <a:t>Objectifs</a:t>
            </a:r>
            <a:r>
              <a:rPr lang="en-US" sz="1950" dirty="0" smtClean="0"/>
              <a:t> du </a:t>
            </a:r>
            <a:r>
              <a:rPr lang="en-US" sz="1950" dirty="0" err="1" smtClean="0"/>
              <a:t>projet</a:t>
            </a:r>
            <a:endParaRPr lang="en-US" sz="1950" dirty="0" smtClean="0"/>
          </a:p>
          <a:p>
            <a:pPr marL="371475" indent="-371475">
              <a:buFont typeface="+mj-lt"/>
              <a:buAutoNum type="arabicPeriod"/>
            </a:pPr>
            <a:endParaRPr lang="en-US" sz="1950" dirty="0" smtClean="0"/>
          </a:p>
          <a:p>
            <a:pPr marL="371475" indent="-371475">
              <a:buFont typeface="+mj-lt"/>
              <a:buAutoNum type="arabicPeriod"/>
            </a:pPr>
            <a:r>
              <a:rPr lang="en-US" sz="1950" dirty="0" err="1" smtClean="0"/>
              <a:t>Livrables</a:t>
            </a:r>
            <a:r>
              <a:rPr lang="en-US" sz="1950" dirty="0" smtClean="0"/>
              <a:t> </a:t>
            </a:r>
            <a:r>
              <a:rPr lang="en-US" sz="1950" dirty="0" err="1" smtClean="0"/>
              <a:t>attendus</a:t>
            </a:r>
            <a:endParaRPr lang="en-US" sz="1950" dirty="0"/>
          </a:p>
          <a:p>
            <a:pPr marL="371475" indent="-371475">
              <a:buFont typeface="+mj-lt"/>
              <a:buAutoNum type="arabicPeriod"/>
            </a:pPr>
            <a:endParaRPr lang="en-US" sz="1950" dirty="0" smtClean="0"/>
          </a:p>
          <a:p>
            <a:pPr marL="371475" indent="-371475">
              <a:buFont typeface="+mj-lt"/>
              <a:buAutoNum type="arabicPeriod"/>
            </a:pPr>
            <a:r>
              <a:rPr lang="en-US" sz="1950" dirty="0" smtClean="0"/>
              <a:t>Questions</a:t>
            </a:r>
            <a:endParaRPr lang="en-US" sz="1950" dirty="0"/>
          </a:p>
        </p:txBody>
      </p:sp>
      <p:sp>
        <p:nvSpPr>
          <p:cNvPr id="7" name="ZoneTexte 6"/>
          <p:cNvSpPr txBox="1"/>
          <p:nvPr/>
        </p:nvSpPr>
        <p:spPr>
          <a:xfrm>
            <a:off x="484208" y="1782305"/>
            <a:ext cx="7530778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30131" y="2615682"/>
            <a:ext cx="71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THÉRANOSTIQUE</a:t>
            </a:r>
            <a:endParaRPr lang="en-US" sz="2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130131" y="2617425"/>
            <a:ext cx="71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THÉRA</a:t>
            </a:r>
            <a:r>
              <a:rPr lang="en-US" sz="2400" dirty="0" smtClean="0"/>
              <a:t>PIE &amp; DIAG</a:t>
            </a:r>
            <a:r>
              <a:rPr lang="en-US" sz="2400" dirty="0" smtClean="0">
                <a:solidFill>
                  <a:schemeClr val="accent1"/>
                </a:solidFill>
              </a:rPr>
              <a:t>NOSTIQUE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35971" y="1618427"/>
            <a:ext cx="2348405" cy="31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1" name="ZoneTexte 20"/>
          <p:cNvSpPr txBox="1"/>
          <p:nvPr/>
        </p:nvSpPr>
        <p:spPr>
          <a:xfrm>
            <a:off x="314052" y="972068"/>
            <a:ext cx="346163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Contexte</a:t>
            </a:r>
            <a:endParaRPr lang="fr-FR" sz="2925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</a:t>
            </a:fld>
            <a:endParaRPr lang="fr-FR"/>
          </a:p>
        </p:txBody>
      </p:sp>
      <p:sp>
        <p:nvSpPr>
          <p:cNvPr id="30" name="AutoShape 2" descr="Image associée"/>
          <p:cNvSpPr>
            <a:spLocks noChangeAspect="1" noChangeArrowheads="1"/>
          </p:cNvSpPr>
          <p:nvPr/>
        </p:nvSpPr>
        <p:spPr bwMode="auto">
          <a:xfrm>
            <a:off x="1130131" y="373777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884629" y="3002771"/>
            <a:ext cx="815723" cy="831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702311" y="2988715"/>
            <a:ext cx="815723" cy="8319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47691" y="3836561"/>
            <a:ext cx="210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SOIGNER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Radiothérapie</a:t>
            </a:r>
            <a:r>
              <a:rPr lang="en-US" dirty="0" smtClean="0"/>
              <a:t>, </a:t>
            </a:r>
            <a:r>
              <a:rPr lang="en-US" dirty="0" err="1" smtClean="0"/>
              <a:t>chirurgie</a:t>
            </a:r>
            <a:r>
              <a:rPr lang="en-US" dirty="0" smtClean="0"/>
              <a:t>, medicaments, …)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5443824" y="3815224"/>
            <a:ext cx="274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DETECTER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Imagerie</a:t>
            </a:r>
            <a:r>
              <a:rPr lang="en-US" dirty="0" smtClean="0"/>
              <a:t>, </a:t>
            </a:r>
            <a:r>
              <a:rPr lang="en-US" dirty="0" err="1" smtClean="0"/>
              <a:t>biopsie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8" name="Croix 7"/>
          <p:cNvSpPr/>
          <p:nvPr/>
        </p:nvSpPr>
        <p:spPr>
          <a:xfrm>
            <a:off x="4284376" y="3687513"/>
            <a:ext cx="632275" cy="632275"/>
          </a:xfrm>
          <a:prstGeom prst="plus">
            <a:avLst/>
          </a:prstGeom>
          <a:gradFill flip="none" rotWithShape="1">
            <a:gsLst>
              <a:gs pos="0">
                <a:srgbClr val="00B050"/>
              </a:gs>
              <a:gs pos="0">
                <a:srgbClr val="00B050"/>
              </a:gs>
              <a:gs pos="100000">
                <a:srgbClr val="0070C0"/>
              </a:gs>
              <a:gs pos="100000">
                <a:srgbClr val="0070C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2295868" y="5137744"/>
            <a:ext cx="589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 smtClean="0"/>
              <a:t>Moins</a:t>
            </a:r>
            <a:r>
              <a:rPr lang="en-US" dirty="0" smtClean="0"/>
              <a:t> de RDV pour le patient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 err="1" smtClean="0"/>
              <a:t>Prise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charge plus </a:t>
            </a:r>
            <a:r>
              <a:rPr lang="en-US" dirty="0" err="1" smtClean="0"/>
              <a:t>légère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Clr>
                <a:srgbClr val="C00000"/>
              </a:buClr>
              <a:buFont typeface="Calibri" panose="020F0502020204030204" pitchFamily="34" charset="0"/>
              <a:buChar char="x"/>
            </a:pPr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inexistante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routine </a:t>
            </a:r>
            <a:r>
              <a:rPr lang="en-US" dirty="0" err="1" smtClean="0"/>
              <a:t>clinique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7" grpId="0"/>
      <p:bldP spid="23" grpId="0"/>
      <p:bldP spid="8" grpId="0" animBg="1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935971" y="1618427"/>
            <a:ext cx="2348405" cy="31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1" name="ZoneTexte 20"/>
          <p:cNvSpPr txBox="1"/>
          <p:nvPr/>
        </p:nvSpPr>
        <p:spPr>
          <a:xfrm>
            <a:off x="314052" y="972068"/>
            <a:ext cx="346163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Contexte</a:t>
            </a:r>
            <a:endParaRPr lang="fr-FR" sz="2925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4</a:t>
            </a:fld>
            <a:endParaRPr lang="fr-FR"/>
          </a:p>
        </p:txBody>
      </p:sp>
      <p:sp>
        <p:nvSpPr>
          <p:cNvPr id="30" name="AutoShape 2" descr="Image associée"/>
          <p:cNvSpPr>
            <a:spLocks noChangeAspect="1" noChangeArrowheads="1"/>
          </p:cNvSpPr>
          <p:nvPr/>
        </p:nvSpPr>
        <p:spPr bwMode="auto">
          <a:xfrm>
            <a:off x="1130131" y="373777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4" name="ZoneTexte 3"/>
          <p:cNvSpPr txBox="1"/>
          <p:nvPr/>
        </p:nvSpPr>
        <p:spPr>
          <a:xfrm>
            <a:off x="1130131" y="1543851"/>
            <a:ext cx="71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THÉRA</a:t>
            </a:r>
            <a:r>
              <a:rPr lang="en-US" sz="2400" dirty="0" smtClean="0"/>
              <a:t>PIE &amp; DIAG</a:t>
            </a:r>
            <a:r>
              <a:rPr lang="en-US" sz="2400" dirty="0" smtClean="0">
                <a:solidFill>
                  <a:schemeClr val="accent1"/>
                </a:solidFill>
              </a:rPr>
              <a:t>NOSTIC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884629" y="1930940"/>
            <a:ext cx="815723" cy="831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702311" y="1916884"/>
            <a:ext cx="815723" cy="8319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47691" y="2764730"/>
            <a:ext cx="210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SOIGNER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Radiothérapie</a:t>
            </a:r>
            <a:r>
              <a:rPr lang="en-US" dirty="0" smtClean="0"/>
              <a:t>, </a:t>
            </a:r>
            <a:r>
              <a:rPr lang="en-US" dirty="0" err="1" smtClean="0"/>
              <a:t>chirurgie</a:t>
            </a:r>
            <a:r>
              <a:rPr lang="en-US" dirty="0" smtClean="0"/>
              <a:t>, medicaments, …)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5443824" y="2743393"/>
            <a:ext cx="274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DETECTER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Imagerie</a:t>
            </a:r>
            <a:r>
              <a:rPr lang="en-US" dirty="0" smtClean="0"/>
              <a:t>, </a:t>
            </a:r>
            <a:r>
              <a:rPr lang="en-US" dirty="0" err="1" smtClean="0"/>
              <a:t>biopsie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8" name="Croix 7"/>
          <p:cNvSpPr/>
          <p:nvPr/>
        </p:nvSpPr>
        <p:spPr>
          <a:xfrm>
            <a:off x="4284376" y="2615682"/>
            <a:ext cx="632275" cy="632275"/>
          </a:xfrm>
          <a:prstGeom prst="plus">
            <a:avLst/>
          </a:prstGeom>
          <a:gradFill flip="none" rotWithShape="1">
            <a:gsLst>
              <a:gs pos="0">
                <a:srgbClr val="00B050"/>
              </a:gs>
              <a:gs pos="0">
                <a:srgbClr val="00B050"/>
              </a:gs>
              <a:gs pos="100000">
                <a:srgbClr val="0070C0"/>
              </a:gs>
              <a:gs pos="100000">
                <a:srgbClr val="0070C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29" y="4798157"/>
            <a:ext cx="2070604" cy="1252132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04751" y="6043809"/>
            <a:ext cx="223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Scanner Spectral à </a:t>
            </a:r>
            <a:r>
              <a:rPr lang="en-US" sz="900" i="1" dirty="0" err="1" smtClean="0"/>
              <a:t>Comptage</a:t>
            </a:r>
            <a:r>
              <a:rPr lang="en-US" sz="900" i="1" dirty="0" smtClean="0"/>
              <a:t> </a:t>
            </a:r>
            <a:r>
              <a:rPr lang="en-US" sz="900" i="1" dirty="0" err="1" smtClean="0"/>
              <a:t>Photonique</a:t>
            </a:r>
            <a:endParaRPr lang="en-US" sz="900" i="1" dirty="0"/>
          </a:p>
        </p:txBody>
      </p:sp>
      <p:sp>
        <p:nvSpPr>
          <p:cNvPr id="27" name="Flèche droite 26"/>
          <p:cNvSpPr/>
          <p:nvPr/>
        </p:nvSpPr>
        <p:spPr>
          <a:xfrm>
            <a:off x="2242294" y="4040014"/>
            <a:ext cx="2042082" cy="5525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X-PDT</a:t>
            </a:r>
            <a:endParaRPr lang="en-US" dirty="0"/>
          </a:p>
        </p:txBody>
      </p:sp>
      <p:sp>
        <p:nvSpPr>
          <p:cNvPr id="29" name="Flèche droite 28"/>
          <p:cNvSpPr/>
          <p:nvPr/>
        </p:nvSpPr>
        <p:spPr>
          <a:xfrm flipH="1">
            <a:off x="4916650" y="4040015"/>
            <a:ext cx="2262929" cy="55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SPCCT</a:t>
            </a:r>
            <a:endParaRPr lang="en-US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2" t="46426" r="14089" b="25634"/>
          <a:stretch/>
        </p:blipFill>
        <p:spPr>
          <a:xfrm>
            <a:off x="2590476" y="4879330"/>
            <a:ext cx="1039391" cy="117095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590476" y="4801634"/>
            <a:ext cx="1185211" cy="1242175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2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9" grpId="0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935971" y="1618427"/>
            <a:ext cx="2348405" cy="31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5</a:t>
            </a:fld>
            <a:endParaRPr lang="fr-FR"/>
          </a:p>
        </p:txBody>
      </p:sp>
      <p:sp>
        <p:nvSpPr>
          <p:cNvPr id="30" name="AutoShape 2" descr="Image associée"/>
          <p:cNvSpPr>
            <a:spLocks noChangeAspect="1" noChangeArrowheads="1"/>
          </p:cNvSpPr>
          <p:nvPr/>
        </p:nvSpPr>
        <p:spPr bwMode="auto">
          <a:xfrm>
            <a:off x="1130131" y="373777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2" t="46426" r="14089" b="25634"/>
          <a:stretch/>
        </p:blipFill>
        <p:spPr>
          <a:xfrm>
            <a:off x="3057252" y="2529573"/>
            <a:ext cx="1039391" cy="117095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057252" y="2451877"/>
            <a:ext cx="1185211" cy="1242175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4736460" y="2347974"/>
            <a:ext cx="2493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Gadolinium</a:t>
            </a:r>
          </a:p>
          <a:p>
            <a:endParaRPr lang="en-US" dirty="0"/>
          </a:p>
          <a:p>
            <a:r>
              <a:rPr lang="en-US" dirty="0" smtClean="0"/>
              <a:t>  Terbium III</a:t>
            </a:r>
          </a:p>
          <a:p>
            <a:endParaRPr lang="en-US" dirty="0"/>
          </a:p>
          <a:p>
            <a:r>
              <a:rPr lang="en-US" dirty="0" err="1" smtClean="0"/>
              <a:t>Rosebengal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4120981" y="2529573"/>
            <a:ext cx="615479" cy="23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 flipV="1">
            <a:off x="4120981" y="3385954"/>
            <a:ext cx="615479" cy="23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2" idx="1"/>
            <a:endCxn id="5" idx="6"/>
          </p:cNvCxnSpPr>
          <p:nvPr/>
        </p:nvCxnSpPr>
        <p:spPr>
          <a:xfrm flipH="1" flipV="1">
            <a:off x="4242463" y="3072965"/>
            <a:ext cx="493997" cy="13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Éclair 16"/>
          <p:cNvSpPr/>
          <p:nvPr/>
        </p:nvSpPr>
        <p:spPr>
          <a:xfrm flipH="1">
            <a:off x="5367987" y="1576811"/>
            <a:ext cx="485385" cy="690734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14052" y="972068"/>
            <a:ext cx="346163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Contexte</a:t>
            </a:r>
            <a:endParaRPr lang="fr-FR" sz="2925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36459" y="2347974"/>
            <a:ext cx="249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Gadolinium</a:t>
            </a:r>
          </a:p>
        </p:txBody>
      </p:sp>
      <p:sp>
        <p:nvSpPr>
          <p:cNvPr id="35" name="Soleil 34"/>
          <p:cNvSpPr/>
          <p:nvPr/>
        </p:nvSpPr>
        <p:spPr>
          <a:xfrm>
            <a:off x="6124507" y="2829821"/>
            <a:ext cx="499960" cy="499960"/>
          </a:xfrm>
          <a:prstGeom prst="su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èche courbée vers la gauche 41"/>
          <p:cNvSpPr/>
          <p:nvPr/>
        </p:nvSpPr>
        <p:spPr>
          <a:xfrm>
            <a:off x="5983069" y="2529573"/>
            <a:ext cx="141438" cy="5433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4736458" y="2347974"/>
            <a:ext cx="13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B050"/>
                </a:solidFill>
              </a:rPr>
              <a:t>Terbium III</a:t>
            </a:r>
          </a:p>
        </p:txBody>
      </p:sp>
      <p:sp>
        <p:nvSpPr>
          <p:cNvPr id="45" name="Flèche en arc 44"/>
          <p:cNvSpPr/>
          <p:nvPr/>
        </p:nvSpPr>
        <p:spPr>
          <a:xfrm rot="5400000">
            <a:off x="5693756" y="2922716"/>
            <a:ext cx="514350" cy="1028323"/>
          </a:xfrm>
          <a:prstGeom prst="circularArrow">
            <a:avLst>
              <a:gd name="adj1" fmla="val 12500"/>
              <a:gd name="adj2" fmla="val 1019547"/>
              <a:gd name="adj3" fmla="val 20457681"/>
              <a:gd name="adj4" fmla="val 16140049"/>
              <a:gd name="adj5" fmla="val 12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734536" y="2347974"/>
            <a:ext cx="2493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3399"/>
                </a:solidFill>
              </a:rPr>
              <a:t>Rosebengal</a:t>
            </a:r>
            <a:endParaRPr lang="en-US" dirty="0">
              <a:solidFill>
                <a:srgbClr val="FF3399"/>
              </a:solidFill>
            </a:endParaRP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12" y="4580889"/>
            <a:ext cx="2724150" cy="1562100"/>
          </a:xfrm>
          <a:prstGeom prst="rect">
            <a:avLst/>
          </a:prstGeom>
        </p:spPr>
      </p:pic>
      <p:sp>
        <p:nvSpPr>
          <p:cNvPr id="48" name="Chevron 47"/>
          <p:cNvSpPr/>
          <p:nvPr/>
        </p:nvSpPr>
        <p:spPr>
          <a:xfrm rot="5400000">
            <a:off x="5228878" y="3847238"/>
            <a:ext cx="315250" cy="426148"/>
          </a:xfrm>
          <a:prstGeom prst="chevron">
            <a:avLst/>
          </a:prstGeom>
          <a:solidFill>
            <a:srgbClr val="FF99CC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550761" y="4242335"/>
            <a:ext cx="167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FF3399"/>
                </a:solidFill>
              </a:rPr>
              <a:t>Radicaux</a:t>
            </a:r>
            <a:r>
              <a:rPr lang="en-US" sz="1600" i="1" dirty="0" smtClean="0">
                <a:solidFill>
                  <a:srgbClr val="FF3399"/>
                </a:solidFill>
              </a:rPr>
              <a:t> </a:t>
            </a:r>
            <a:r>
              <a:rPr lang="en-US" sz="1600" i="1" dirty="0" err="1" smtClean="0">
                <a:solidFill>
                  <a:srgbClr val="FF3399"/>
                </a:solidFill>
              </a:rPr>
              <a:t>Libres</a:t>
            </a:r>
            <a:endParaRPr lang="en-US" sz="1600" i="1" dirty="0">
              <a:solidFill>
                <a:srgbClr val="FF3399"/>
              </a:solidFill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4096643" y="3385954"/>
            <a:ext cx="2633419" cy="28291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7" grpId="0" animBg="1"/>
      <p:bldP spid="17" grpId="1" animBg="1"/>
      <p:bldP spid="34" grpId="0" uiExpand="1" build="p"/>
      <p:bldP spid="34" grpId="1" build="allAtOnce"/>
      <p:bldP spid="35" grpId="0" animBg="1"/>
      <p:bldP spid="35" grpId="1" animBg="1"/>
      <p:bldP spid="42" grpId="0" animBg="1"/>
      <p:bldP spid="42" grpId="1" animBg="1"/>
      <p:bldP spid="43" grpId="0" uiExpand="1" build="p"/>
      <p:bldP spid="43" grpId="1" build="allAtOnce"/>
      <p:bldP spid="45" grpId="0" animBg="1"/>
      <p:bldP spid="45" grpId="1" animBg="1"/>
      <p:bldP spid="46" grpId="0" uiExpand="1" build="p"/>
      <p:bldP spid="48" grpId="0" animBg="1"/>
      <p:bldP spid="49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935971" y="1618427"/>
            <a:ext cx="2348405" cy="31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1" name="ZoneTexte 20"/>
          <p:cNvSpPr txBox="1"/>
          <p:nvPr/>
        </p:nvSpPr>
        <p:spPr>
          <a:xfrm>
            <a:off x="314052" y="972068"/>
            <a:ext cx="346163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Problématique</a:t>
            </a:r>
            <a:endParaRPr lang="fr-FR" sz="2925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6</a:t>
            </a:fld>
            <a:endParaRPr lang="fr-FR"/>
          </a:p>
        </p:txBody>
      </p:sp>
      <p:sp>
        <p:nvSpPr>
          <p:cNvPr id="30" name="AutoShape 2" descr="Image associée"/>
          <p:cNvSpPr>
            <a:spLocks noChangeAspect="1" noChangeArrowheads="1"/>
          </p:cNvSpPr>
          <p:nvPr/>
        </p:nvSpPr>
        <p:spPr bwMode="auto">
          <a:xfrm>
            <a:off x="1130131" y="373777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6" y="4938"/>
            <a:ext cx="1098922" cy="61410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2" t="46426" r="14089" b="25634"/>
          <a:stretch/>
        </p:blipFill>
        <p:spPr>
          <a:xfrm>
            <a:off x="314052" y="1696123"/>
            <a:ext cx="1039391" cy="117095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14052" y="1618427"/>
            <a:ext cx="1185211" cy="1242175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85" y="1296649"/>
            <a:ext cx="2529982" cy="18857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80554" y="4754153"/>
            <a:ext cx="590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Plusieurs</a:t>
            </a:r>
            <a:r>
              <a:rPr lang="en-US" dirty="0" smtClean="0"/>
              <a:t> “</a:t>
            </a:r>
            <a:r>
              <a:rPr lang="en-US" dirty="0" err="1" smtClean="0"/>
              <a:t>Fonctionalisation</a:t>
            </a:r>
            <a:r>
              <a:rPr lang="en-US" dirty="0" smtClean="0"/>
              <a:t>” possible (</a:t>
            </a:r>
            <a:r>
              <a:rPr lang="en-US" dirty="0" err="1" smtClean="0"/>
              <a:t>biocompatibilité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Différentes concentrations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Différentes </a:t>
            </a:r>
            <a:r>
              <a:rPr lang="en-US" dirty="0" err="1" smtClean="0"/>
              <a:t>énergies</a:t>
            </a:r>
            <a:r>
              <a:rPr lang="en-US" dirty="0" smtClean="0"/>
              <a:t> de </a:t>
            </a:r>
            <a:r>
              <a:rPr lang="en-US" dirty="0" err="1" smtClean="0"/>
              <a:t>rayons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993260" y="1514524"/>
            <a:ext cx="2493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Gadolinium</a:t>
            </a:r>
          </a:p>
          <a:p>
            <a:endParaRPr lang="en-US" dirty="0"/>
          </a:p>
          <a:p>
            <a:r>
              <a:rPr lang="en-US" dirty="0" smtClean="0"/>
              <a:t>Terbium III</a:t>
            </a:r>
          </a:p>
          <a:p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1377781" y="1696123"/>
            <a:ext cx="615479" cy="23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2" idx="1"/>
            <a:endCxn id="5" idx="6"/>
          </p:cNvCxnSpPr>
          <p:nvPr/>
        </p:nvCxnSpPr>
        <p:spPr>
          <a:xfrm flipH="1" flipV="1">
            <a:off x="1499263" y="2239515"/>
            <a:ext cx="493997" cy="13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1388237" y="1696123"/>
            <a:ext cx="615479" cy="23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1509719" y="2239515"/>
            <a:ext cx="493997" cy="13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Éclair 28"/>
          <p:cNvSpPr/>
          <p:nvPr/>
        </p:nvSpPr>
        <p:spPr>
          <a:xfrm flipH="1">
            <a:off x="2925091" y="786867"/>
            <a:ext cx="485385" cy="690734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998021" y="1514524"/>
            <a:ext cx="249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Gadolinium</a:t>
            </a:r>
          </a:p>
        </p:txBody>
      </p:sp>
      <p:sp>
        <p:nvSpPr>
          <p:cNvPr id="34" name="Soleil 33"/>
          <p:cNvSpPr/>
          <p:nvPr/>
        </p:nvSpPr>
        <p:spPr>
          <a:xfrm>
            <a:off x="3391763" y="1996371"/>
            <a:ext cx="499960" cy="499960"/>
          </a:xfrm>
          <a:prstGeom prst="su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èche courbée vers la gauche 34"/>
          <p:cNvSpPr/>
          <p:nvPr/>
        </p:nvSpPr>
        <p:spPr>
          <a:xfrm>
            <a:off x="3250325" y="1696123"/>
            <a:ext cx="141438" cy="5433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88499" y="1514524"/>
            <a:ext cx="13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Terbium III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2953" y="3797850"/>
            <a:ext cx="871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BESOIN DE CARACTÉRISER L’EFFET-DOSE DE CES NANOPARTICULES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"/>
          <a:stretch/>
        </p:blipFill>
        <p:spPr>
          <a:xfrm rot="5400000">
            <a:off x="-234156" y="2243980"/>
            <a:ext cx="5049838" cy="359092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5250" y="2310636"/>
            <a:ext cx="5105450" cy="38290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4052" y="972068"/>
            <a:ext cx="4079354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2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Système Expérimental</a:t>
            </a:r>
            <a:endParaRPr lang="fr-FR" sz="2925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0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61691" y="1511257"/>
            <a:ext cx="4953000" cy="3497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un </a:t>
            </a:r>
            <a:r>
              <a:rPr lang="fr-FR" b="1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logiciel:</a:t>
            </a: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fr-FR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fr-FR" u="sng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fr-FR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fr-FR" u="sng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fr-FR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UcParenR"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lire un ensemble de fichiers contenant les données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acquises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1" name="ZoneTexte 20"/>
          <p:cNvSpPr txBox="1"/>
          <p:nvPr/>
        </p:nvSpPr>
        <p:spPr>
          <a:xfrm>
            <a:off x="314052" y="972068"/>
            <a:ext cx="484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Problématique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910698" y="2415783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Fichiers</a:t>
            </a:r>
            <a:r>
              <a:rPr lang="en-US" dirty="0" smtClean="0">
                <a:solidFill>
                  <a:schemeClr val="tx2"/>
                </a:solidFill>
              </a:rPr>
              <a:t> de </a:t>
            </a:r>
            <a:r>
              <a:rPr lang="en-US" dirty="0" err="1" smtClean="0">
                <a:solidFill>
                  <a:schemeClr val="tx2"/>
                </a:solidFill>
              </a:rPr>
              <a:t>mesures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Bouton d'action : Document 3">
            <a:hlinkClick r:id="" action="ppaction://noaction" highlightClick="1"/>
          </p:cNvPr>
          <p:cNvSpPr/>
          <p:nvPr/>
        </p:nvSpPr>
        <p:spPr>
          <a:xfrm>
            <a:off x="937267" y="2100809"/>
            <a:ext cx="555323" cy="753298"/>
          </a:xfrm>
          <a:prstGeom prst="actionButtonDocumen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1910698" y="3655690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Informations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du cahier de manipulations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expérimentales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Bouton d'action : Document 9">
            <a:hlinkClick r:id="" action="ppaction://noaction" highlightClick="1"/>
          </p:cNvPr>
          <p:cNvSpPr/>
          <p:nvPr/>
        </p:nvSpPr>
        <p:spPr>
          <a:xfrm>
            <a:off x="1015588" y="2173945"/>
            <a:ext cx="555323" cy="753298"/>
          </a:xfrm>
          <a:prstGeom prst="actionButtonDocumen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outon d'action : Document 10">
            <a:hlinkClick r:id="" action="ppaction://noaction" highlightClick="1"/>
          </p:cNvPr>
          <p:cNvSpPr/>
          <p:nvPr/>
        </p:nvSpPr>
        <p:spPr>
          <a:xfrm>
            <a:off x="1093909" y="2273001"/>
            <a:ext cx="555323" cy="753298"/>
          </a:xfrm>
          <a:prstGeom prst="actionButtonDocumen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uton d'action : Document 11">
            <a:hlinkClick r:id="" action="ppaction://noaction" highlightClick="1"/>
          </p:cNvPr>
          <p:cNvSpPr/>
          <p:nvPr/>
        </p:nvSpPr>
        <p:spPr>
          <a:xfrm>
            <a:off x="1175836" y="2370084"/>
            <a:ext cx="555323" cy="753298"/>
          </a:xfrm>
          <a:prstGeom prst="actionButtonDocumen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outon d'action : Document 14">
            <a:hlinkClick r:id="" action="ppaction://noaction" highlightClick="1"/>
          </p:cNvPr>
          <p:cNvSpPr/>
          <p:nvPr/>
        </p:nvSpPr>
        <p:spPr>
          <a:xfrm>
            <a:off x="1055710" y="3463707"/>
            <a:ext cx="555323" cy="753298"/>
          </a:xfrm>
          <a:prstGeom prst="actionButton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2735126" y="2889662"/>
            <a:ext cx="661480" cy="661480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439338" y="2763021"/>
            <a:ext cx="1050587" cy="908957"/>
          </a:xfrm>
          <a:prstGeom prst="chevron">
            <a:avLst>
              <a:gd name="adj" fmla="val 660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t="26121"/>
          <a:stretch/>
        </p:blipFill>
        <p:spPr>
          <a:xfrm>
            <a:off x="6789590" y="2100809"/>
            <a:ext cx="2597946" cy="220121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95" y="1377036"/>
            <a:ext cx="645592" cy="72575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>
          <a:xfrm>
            <a:off x="7926324" y="650292"/>
            <a:ext cx="716934" cy="7257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71" y="1030519"/>
            <a:ext cx="990366" cy="72575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15717" y="5046536"/>
            <a:ext cx="5032010" cy="1685077"/>
          </a:xfrm>
          <a:prstGeom prst="rect">
            <a:avLst/>
          </a:prstGeom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</a:pPr>
            <a:r>
              <a:rPr lang="fr-FR" b="1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Traiter l’ensemble des données acquises pour plusieurs nanoparticules</a:t>
            </a:r>
            <a:r>
              <a:rPr lang="fr-FR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votre logiciel afin d’extraire des courbes de caractérisation des nanoparticules en fonction des paramètres du SPCCT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01366" y="3801128"/>
            <a:ext cx="4162973" cy="261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+mj-lt"/>
              <a:buAutoNum type="arabicParenR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+mj-lt"/>
              <a:buAutoNum type="arabicParenR" startAt="2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d’afficher les spectres de fluorescence associés à chaque acquisition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+mj-lt"/>
              <a:buAutoNum type="arabicParenR" startAt="2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d’afficher les informations nécessaires </a:t>
            </a:r>
            <a:endParaRPr lang="fr-F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+mj-lt"/>
              <a:buAutoNum type="arabicParenR" startAt="2"/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tracer les graphiques de résultats de façon dynamique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8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3" grpId="0"/>
      <p:bldP spid="4" grpId="0" animBg="1"/>
      <p:bldP spid="9" grpId="0"/>
      <p:bldP spid="10" grpId="0" animBg="1"/>
      <p:bldP spid="11" grpId="0" animBg="1"/>
      <p:bldP spid="12" grpId="0" animBg="1"/>
      <p:bldP spid="15" grpId="0" animBg="1"/>
      <p:bldP spid="5" grpId="0" animBg="1"/>
      <p:bldP spid="7" grpId="0" animBg="1"/>
      <p:bldP spid="23" grpId="0" animBg="1"/>
      <p:bldP spid="2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Image associée"/>
          <p:cNvSpPr>
            <a:spLocks noChangeAspect="1" noChangeArrowheads="1"/>
          </p:cNvSpPr>
          <p:nvPr/>
        </p:nvSpPr>
        <p:spPr bwMode="auto">
          <a:xfrm>
            <a:off x="95202" y="213048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fr-FR" sz="1463"/>
          </a:p>
        </p:txBody>
      </p:sp>
      <p:sp>
        <p:nvSpPr>
          <p:cNvPr id="21" name="ZoneTexte 20"/>
          <p:cNvSpPr txBox="1"/>
          <p:nvPr/>
        </p:nvSpPr>
        <p:spPr>
          <a:xfrm>
            <a:off x="314052" y="972068"/>
            <a:ext cx="484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Livrables Attendus</a:t>
            </a:r>
            <a:endParaRPr lang="fr-FR" sz="32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42852" y="1831163"/>
            <a:ext cx="8089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fr-FR" dirty="0"/>
              <a:t>Document de synthèse (8 pages) contenant </a:t>
            </a:r>
            <a:r>
              <a:rPr lang="fr-FR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Rétroplanning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Répartition </a:t>
            </a:r>
            <a:r>
              <a:rPr lang="fr-FR" dirty="0"/>
              <a:t>des charges dans le </a:t>
            </a:r>
            <a:r>
              <a:rPr lang="fr-FR" dirty="0" smtClean="0"/>
              <a:t>groupe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Schéma </a:t>
            </a:r>
            <a:r>
              <a:rPr lang="fr-FR" dirty="0"/>
              <a:t>d’architecture </a:t>
            </a:r>
            <a:r>
              <a:rPr lang="fr-FR" dirty="0" smtClean="0"/>
              <a:t>Logicielle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Déroulement </a:t>
            </a:r>
            <a:r>
              <a:rPr lang="fr-FR" dirty="0"/>
              <a:t>du projet (écueils </a:t>
            </a:r>
            <a:r>
              <a:rPr lang="fr-FR" dirty="0" smtClean="0"/>
              <a:t>majeurs, solutions)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Apports </a:t>
            </a:r>
            <a:r>
              <a:rPr lang="fr-FR" dirty="0"/>
              <a:t>personnels du </a:t>
            </a:r>
            <a:r>
              <a:rPr lang="fr-FR" dirty="0" smtClean="0"/>
              <a:t>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Lien vers Dépôt Git contenant </a:t>
            </a:r>
            <a:r>
              <a:rPr lang="fr-FR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Code pour système de contrôle (application ordinateur/Smartphone) commentés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Documentation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</a:t>
            </a:r>
            <a:r>
              <a:rPr lang="fr-FR" dirty="0" smtClean="0"/>
              <a:t>apport des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71463" indent="-257175">
              <a:buFont typeface="Wingdings" panose="05000000000000000000" pitchFamily="2" charset="2"/>
              <a:buChar char="Ø"/>
            </a:pPr>
            <a:r>
              <a:rPr lang="fr-FR" dirty="0" smtClean="0"/>
              <a:t>Diapositives </a:t>
            </a:r>
            <a:r>
              <a:rPr lang="fr-FR" dirty="0"/>
              <a:t>de la présentation </a:t>
            </a:r>
            <a:r>
              <a:rPr lang="fr-FR" dirty="0" smtClean="0"/>
              <a:t>orale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271463" indent="-257175">
              <a:buFont typeface="Wingdings" panose="05000000000000000000" pitchFamily="2" charset="2"/>
              <a:buChar char="Ø"/>
            </a:pPr>
            <a:r>
              <a:rPr lang="fr-FR" dirty="0" smtClean="0"/>
              <a:t>Poster format A3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05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</TotalTime>
  <Words>371</Words>
  <Application>Microsoft Office PowerPoint</Application>
  <PresentationFormat>Format A4 (210 x 297 mm)</PresentationFormat>
  <Paragraphs>112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Abadi MT Condensed Light</vt:lpstr>
      <vt:lpstr>Arial</vt:lpstr>
      <vt:lpstr>Calibri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Magalie</dc:creator>
  <cp:lastModifiedBy>Arthur Gautheron</cp:lastModifiedBy>
  <cp:revision>73</cp:revision>
  <dcterms:created xsi:type="dcterms:W3CDTF">2016-04-11T08:38:53Z</dcterms:created>
  <dcterms:modified xsi:type="dcterms:W3CDTF">2022-10-27T12:52:05Z</dcterms:modified>
</cp:coreProperties>
</file>